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6" r:id="rId3"/>
    <p:sldId id="273" r:id="rId4"/>
    <p:sldId id="263" r:id="rId5"/>
    <p:sldId id="278" r:id="rId6"/>
    <p:sldId id="265" r:id="rId7"/>
    <p:sldId id="266" r:id="rId8"/>
    <p:sldId id="269" r:id="rId9"/>
    <p:sldId id="270" r:id="rId10"/>
    <p:sldId id="271" r:id="rId11"/>
    <p:sldId id="272" r:id="rId12"/>
    <p:sldId id="277" r:id="rId1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24" autoAdjust="0"/>
  </p:normalViewPr>
  <p:slideViewPr>
    <p:cSldViewPr>
      <p:cViewPr>
        <p:scale>
          <a:sx n="62" d="100"/>
          <a:sy n="62" d="100"/>
        </p:scale>
        <p:origin x="-159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C0BF2FB3-D33E-4368-B589-CC37C4A3E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BBF2D-2420-48E4-BC37-A5E5480A7A68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67254D84-677B-4D08-81AF-3C3CD7012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21F08710-7404-46C0-A3A8-A12B0465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76DF1-5BF7-4397-8959-3C1EA43D1DC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80756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3E9F6AC9-8F54-496B-B100-D74DFC2C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6F1B7-4A5F-4FD1-B18E-BC472C31034D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CA922743-E88C-4516-9A79-4D664EF71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753C3506-2151-442B-A535-E1886706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4A727-46B4-4643-9CC4-1308209EE15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55087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60519D68-4B8B-4ACD-A942-ABA86C2E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28E6-A12D-4AE9-AE2D-AF2C86B56CB0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A05A2F3C-9828-40FA-97F8-DE379CE2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D186568F-1DBC-4BBD-AB23-7C9E3284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236FA-5AB8-4B94-9B8A-7268A3A5276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8797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CAC168D7-C774-4141-9EAC-1C112C66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863F0-5368-4D9D-B4F4-BE9710C4345B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688321C6-3F67-4B6A-8298-43E5E511B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105D93C8-080D-45DC-BD7F-926AB1BD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8A638-E9D0-4993-801C-942F63FF866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19552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24B8190D-9E2C-4344-91D6-8A0C76A7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BA54-D1CC-45AE-B325-ADC25DAD790B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59E43A34-7588-4181-A8EB-6BC82880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87EA94D8-F309-4F43-8A4D-AB2E376D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74C6C-EEF4-41D2-A9A6-3A5F7B70657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1028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="" xmlns:a16="http://schemas.microsoft.com/office/drawing/2014/main" id="{EE103E02-295B-4160-9E5B-B6E82694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5176D-8F27-453C-BDBF-0748A56EA18C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="" xmlns:a16="http://schemas.microsoft.com/office/drawing/2014/main" id="{F3E0A90B-3C2D-41D5-8A53-75BC80E7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="" xmlns:a16="http://schemas.microsoft.com/office/drawing/2014/main" id="{2BC165FD-6EF2-4733-8733-24FB303B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52FCA-FDAA-4C39-A81E-07CF7D8D2AC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45409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="" xmlns:a16="http://schemas.microsoft.com/office/drawing/2014/main" id="{344BC5D5-BB19-409E-9BCD-965822DA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6D2B9-682F-4AC8-AD30-3A0736DC5539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="" xmlns:a16="http://schemas.microsoft.com/office/drawing/2014/main" id="{EFA9FC5D-BCA1-4DDD-A300-5685C829B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="" xmlns:a16="http://schemas.microsoft.com/office/drawing/2014/main" id="{3DB47998-4CBD-4936-BA4E-85F45F119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B3BA5-BDE3-439B-854E-349188C6B200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2075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="" xmlns:a16="http://schemas.microsoft.com/office/drawing/2014/main" id="{ACBA31E6-4FB8-4E0A-B668-C092CB25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5BBBB-52E3-4646-AE8B-306ADCDE042C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="" xmlns:a16="http://schemas.microsoft.com/office/drawing/2014/main" id="{F2CB8265-74DB-4A39-A8F3-445A2A093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="" xmlns:a16="http://schemas.microsoft.com/office/drawing/2014/main" id="{C88C3E6D-9B63-413E-A09A-7B589FCC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B783A-B9E5-4002-AD56-02015131DDF0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79761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="" xmlns:a16="http://schemas.microsoft.com/office/drawing/2014/main" id="{E5D1FCFC-EC49-4270-AB25-079F0149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08CF-C266-4533-9DCE-3454A03C185A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="" xmlns:a16="http://schemas.microsoft.com/office/drawing/2014/main" id="{F73CDA0E-B5B3-4CC5-A951-6658ADEC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="" xmlns:a16="http://schemas.microsoft.com/office/drawing/2014/main" id="{DAB4CD11-0A17-4773-86F1-66196297F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B76F7-6D91-4351-A348-F1203E3425C0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76114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="" xmlns:a16="http://schemas.microsoft.com/office/drawing/2014/main" id="{7021C93D-1900-4263-B0F1-6487AE386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05D15-7419-4ED7-81F4-2D09D54BC43D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="" xmlns:a16="http://schemas.microsoft.com/office/drawing/2014/main" id="{7329B038-0379-40D9-A63A-4E52BD0F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="" xmlns:a16="http://schemas.microsoft.com/office/drawing/2014/main" id="{6154A1BF-9797-4415-BFEA-DC72A80B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5790A-1D36-4F10-9232-7CCD2B08318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49250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="" xmlns:a16="http://schemas.microsoft.com/office/drawing/2014/main" id="{BA83B23B-11A7-472C-A59B-B7A80414F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CC5EE-97AA-40A4-BD20-C6BEB7E6A6BD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="" xmlns:a16="http://schemas.microsoft.com/office/drawing/2014/main" id="{B6220933-7713-4608-8A1D-4F9C1379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="" xmlns:a16="http://schemas.microsoft.com/office/drawing/2014/main" id="{1C1A03D6-2A9E-4ED1-9D06-4E3729545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7DA56-6AE7-4780-9DC3-C7413BAEDD24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53998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="" xmlns:a16="http://schemas.microsoft.com/office/drawing/2014/main" id="{D2ADDE1C-AB96-4B20-AC8C-503D75E87C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7" name="عنصر نائب للنص 2">
            <a:extLst>
              <a:ext uri="{FF2B5EF4-FFF2-40B4-BE49-F238E27FC236}">
                <a16:creationId xmlns="" xmlns:a16="http://schemas.microsoft.com/office/drawing/2014/main" id="{8EBCE1CA-BAA3-4AF9-9187-F6C019A01C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4790F963-504F-4C02-9E4B-9A9D5CC19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9EF7C4-2244-493F-ABF8-3AB99ADB4A35}" type="datetimeFigureOut">
              <a:rPr lang="ar-SA"/>
              <a:pPr>
                <a:defRPr/>
              </a:pPr>
              <a:t>02/11/1445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BDDA09E9-9BE6-4CE9-B4E6-A16877140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ACF39100-D7E4-4612-B4BD-3A0FF841B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826CB52-2D99-41EC-B4FE-2BE10B0718E7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2.slideserve.com/4967961/sources-of-error-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mage2.slideserve.com/4967961/precautions-to-be-taken1-l.jpg" TargetMode="External"/><Relationship Id="rId4" Type="http://schemas.openxmlformats.org/officeDocument/2006/relationships/hyperlink" Target="https://image2.slideserve.com/4967961/precautions-to-be-taken-l.jpg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0" name="عنوان 1">
            <a:extLst>
              <a:ext uri="{FF2B5EF4-FFF2-40B4-BE49-F238E27FC236}">
                <a16:creationId xmlns="" xmlns:a16="http://schemas.microsoft.com/office/drawing/2014/main" id="{BE15D3B7-BE40-434B-BA8C-9DCD2AAFF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solidFill>
                  <a:schemeClr val="accent3">
                    <a:lumMod val="75000"/>
                  </a:schemeClr>
                </a:solidFill>
                <a:latin typeface="Harlow Solid Italic" pitchFamily="82" charset="0"/>
                <a:ea typeface="Adobe Ming Std L" pitchFamily="18" charset="-128"/>
                <a:cs typeface="Adobe Devanagari" pitchFamily="18" charset="0"/>
              </a:rPr>
              <a:t>Platelet  Counts</a:t>
            </a:r>
            <a:r>
              <a:rPr lang="en-US" dirty="0">
                <a:cs typeface="Times New Roman" pitchFamily="18" charset="0"/>
              </a:rPr>
              <a:t/>
            </a:r>
            <a:br>
              <a:rPr lang="en-US" dirty="0">
                <a:cs typeface="Times New Roman" pitchFamily="18" charset="0"/>
              </a:rPr>
            </a:br>
            <a:r>
              <a:rPr lang="ar-IQ" dirty="0"/>
              <a:t/>
            </a:r>
            <a:br>
              <a:rPr lang="ar-IQ" dirty="0"/>
            </a:br>
            <a:endParaRPr lang="ar-SA" dirty="0">
              <a:solidFill>
                <a:srgbClr val="FFFF00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لمحتوى 2">
            <a:extLst>
              <a:ext uri="{FF2B5EF4-FFF2-40B4-BE49-F238E27FC236}">
                <a16:creationId xmlns="" xmlns:a16="http://schemas.microsoft.com/office/drawing/2014/main" id="{09A9BF27-FB1E-4DFA-891D-D97BACB86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/>
            <a:srcRect/>
            <a:tile tx="0" ty="0" sx="100000" sy="100000" flip="none" algn="tl"/>
          </a:blip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 rtl="0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C00000"/>
                </a:solidFill>
                <a:cs typeface="Arial" panose="020B0604020202020204" pitchFamily="34" charset="0"/>
              </a:rPr>
              <a:t>Thrombocytosis: Platelet counts above normal</a:t>
            </a:r>
            <a:r>
              <a:rPr lang="en-US" altLang="en-US" sz="2800" b="1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altLang="en-US" sz="2800" b="1">
                <a:solidFill>
                  <a:srgbClr val="7030A0"/>
                </a:solidFill>
                <a:cs typeface="Arial" panose="020B0604020202020204" pitchFamily="34" charset="0"/>
              </a:rPr>
              <a:t>Polycythemia Vera.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altLang="en-US" sz="2800" b="1">
                <a:cs typeface="Arial" panose="020B0604020202020204" pitchFamily="34" charset="0"/>
              </a:rPr>
              <a:t>Hemolytic  anemia.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altLang="en-US" sz="2800" b="1">
                <a:solidFill>
                  <a:srgbClr val="00B050"/>
                </a:solidFill>
                <a:cs typeface="Arial" panose="020B0604020202020204" pitchFamily="34" charset="0"/>
              </a:rPr>
              <a:t>Chronic myeloproliferative disorders.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altLang="en-US" sz="2800" b="1">
                <a:solidFill>
                  <a:srgbClr val="0070C0"/>
                </a:solidFill>
                <a:cs typeface="Arial" panose="020B0604020202020204" pitchFamily="34" charset="0"/>
              </a:rPr>
              <a:t> After splenectomy</a:t>
            </a:r>
            <a:r>
              <a:rPr lang="en-US" altLang="en-US" sz="28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ar-SA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لمحتوى 2">
            <a:extLst>
              <a:ext uri="{FF2B5EF4-FFF2-40B4-BE49-F238E27FC236}">
                <a16:creationId xmlns="" xmlns:a16="http://schemas.microsoft.com/office/drawing/2014/main" id="{401FD986-764A-4076-BE86-4D869D79C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387350"/>
            <a:ext cx="10475913" cy="7561263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en-US" altLang="en-US" sz="2400" b="1" u="sng">
                <a:cs typeface="Arial" panose="020B0604020202020204" pitchFamily="34" charset="0"/>
                <a:hlinkClick r:id="rId3" tooltip="sources of error"/>
              </a:rPr>
              <a:t>Sources of error</a:t>
            </a:r>
            <a:r>
              <a:rPr lang="en-US" altLang="en-US" sz="2400" b="1" u="sng">
                <a:cs typeface="Arial" panose="020B0604020202020204" pitchFamily="34" charset="0"/>
              </a:rPr>
              <a:t>                                                                                                       </a:t>
            </a:r>
            <a:endParaRPr lang="en-US" altLang="en-US" sz="2400">
              <a:cs typeface="Arial" panose="020B0604020202020204" pitchFamily="34" charset="0"/>
            </a:endParaRPr>
          </a:p>
          <a:p>
            <a:r>
              <a:rPr lang="en-US" altLang="en-US" sz="2400" b="1">
                <a:cs typeface="Arial" panose="020B0604020202020204" pitchFamily="34" charset="0"/>
              </a:rPr>
              <a:t>    </a:t>
            </a:r>
            <a:endParaRPr lang="en-US" altLang="en-US" sz="2400">
              <a:cs typeface="Arial" panose="020B0604020202020204" pitchFamily="34" charset="0"/>
            </a:endParaRPr>
          </a:p>
          <a:p>
            <a:r>
              <a:rPr lang="en-US" altLang="en-US" sz="2400" b="1">
                <a:cs typeface="Arial" panose="020B0604020202020204" pitchFamily="34" charset="0"/>
                <a:hlinkClick r:id="rId4" tooltip="precautions to be taken"/>
              </a:rPr>
              <a:t>Precautions to be taken</a:t>
            </a:r>
            <a:r>
              <a:rPr lang="en-US" altLang="en-US" sz="2400" b="1">
                <a:cs typeface="Arial" panose="020B0604020202020204" pitchFamily="34" charset="0"/>
              </a:rPr>
              <a:t>                                                                                                  </a:t>
            </a:r>
            <a:endParaRPr lang="en-US" altLang="en-US" sz="2400">
              <a:cs typeface="Arial" panose="020B0604020202020204" pitchFamily="34" charset="0"/>
            </a:endParaRP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  • Glassware must be scrupulously cleaned . debris and dust are the main         sources of error as they are easily mistaken for platelets. 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• The diluting fluid must be filtered just before use . to remove particles.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 • If venous blood is used the platelets must be counted within 3 hours. delay causes disintegration and clumping of platelets. 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• Blood should be rapidly diluted . this is essential to prevent clumping.</a:t>
            </a:r>
          </a:p>
          <a:p>
            <a:pPr algn="l"/>
            <a:r>
              <a:rPr lang="en-US" altLang="en-US" sz="2800" b="1">
                <a:cs typeface="Arial" panose="020B0604020202020204" pitchFamily="34" charset="0"/>
                <a:hlinkClick r:id="rId5" tooltip="precautions to be taken1"/>
              </a:rPr>
              <a:t>Precautions to be taken</a:t>
            </a:r>
            <a:r>
              <a:rPr lang="en-US" altLang="en-US" sz="2800" b="1">
                <a:cs typeface="Arial" panose="020B0604020202020204" pitchFamily="34" charset="0"/>
              </a:rPr>
              <a:t>                                                             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 • Blood must be thoroughly mixed with the diluents by shaking the contents at least for 10 minutes. inadequate mixing results in clumping of platelets. 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• The charged chamber should be kept for 15 minutes under Petri dish. to prevent evaporation and for the cells to settle down.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 • If other hematologic tests are to be done with platelet count ,and blood is used from the same puncture ,take blood for the platelet count first. • </a:t>
            </a:r>
          </a:p>
          <a:p>
            <a:pPr algn="l"/>
            <a:r>
              <a:rPr lang="en-US" altLang="en-US" sz="2400">
                <a:cs typeface="Arial" panose="020B0604020202020204" pitchFamily="34" charset="0"/>
              </a:rPr>
              <a:t>The finger should not be squeezed excessively to collect blood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مستطيل 4">
            <a:extLst>
              <a:ext uri="{FF2B5EF4-FFF2-40B4-BE49-F238E27FC236}">
                <a16:creationId xmlns="" xmlns:a16="http://schemas.microsoft.com/office/drawing/2014/main" id="{6F687FDC-9F74-4002-842B-1019E88C9A8C}"/>
              </a:ext>
            </a:extLst>
          </p:cNvPr>
          <p:cNvSpPr>
            <a:spLocks noChangeArrowheads="1"/>
          </p:cNvSpPr>
          <p:nvPr/>
        </p:nvSpPr>
        <p:spPr bwMode="auto">
          <a:xfrm rot="-2150217">
            <a:off x="-690563" y="2871788"/>
            <a:ext cx="41513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 i="1">
                <a:solidFill>
                  <a:srgbClr val="FFC000"/>
                </a:solidFill>
                <a:latin typeface="Algerian" panose="04020705040A02060702" pitchFamily="82" charset="0"/>
              </a:rPr>
              <a:t>Thanks</a:t>
            </a:r>
            <a:endParaRPr lang="ar-SA" altLang="en-US" sz="4800" b="1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pic>
        <p:nvPicPr>
          <p:cNvPr id="13315" name="Picture 4" descr="C:\Users\AL KAMARAIN\Pictures\Learn.Genetics™_files\cells.jpg">
            <a:extLst>
              <a:ext uri="{FF2B5EF4-FFF2-40B4-BE49-F238E27FC236}">
                <a16:creationId xmlns="" xmlns:a16="http://schemas.microsoft.com/office/drawing/2014/main" id="{F6424FEC-6E74-4AAF-BD59-29E9126D6A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0"/>
            <a:ext cx="6227763" cy="68580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EBB49902-55FA-4CE0-92F0-E857C938F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5003800" cy="6858000"/>
          </a:xfrm>
        </p:spPr>
        <p:txBody>
          <a:bodyPr rtlCol="1">
            <a:normAutofit/>
          </a:bodyPr>
          <a:lstStyle/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4800" b="1" u="sng" dirty="0">
                <a:solidFill>
                  <a:schemeClr val="tx2"/>
                </a:solidFill>
              </a:rPr>
              <a:t>Platelets:</a:t>
            </a:r>
            <a:endParaRPr lang="en-US" sz="4000" b="1" u="sng" dirty="0">
              <a:solidFill>
                <a:schemeClr val="tx2"/>
              </a:solidFill>
            </a:endParaRP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</a:rPr>
              <a:t>Platelets are the smallest formed elements in the blood, normally ranging in size from 2-4 microns.  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7030A0"/>
                </a:solidFill>
              </a:rPr>
              <a:t>Platelets function in the coagulation of blood.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B050"/>
                </a:solidFill>
              </a:rPr>
              <a:t> A normal platelet count is 150,000-400,000/c.mm.in human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ar-SA" dirty="0"/>
          </a:p>
        </p:txBody>
      </p:sp>
      <p:pic>
        <p:nvPicPr>
          <p:cNvPr id="3075" name="Picture 3">
            <a:extLst>
              <a:ext uri="{FF2B5EF4-FFF2-40B4-BE49-F238E27FC236}">
                <a16:creationId xmlns="" xmlns:a16="http://schemas.microsoft.com/office/drawing/2014/main" id="{60ABCD18-5EF9-4DDB-AB71-81B932FA1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141663"/>
            <a:ext cx="3924300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C:\Users\AL KAMARAIN\Desktop\activated-and-inactivated-platelets-activated-platelets-inactivated-platelets.jpg">
            <a:extLst>
              <a:ext uri="{FF2B5EF4-FFF2-40B4-BE49-F238E27FC236}">
                <a16:creationId xmlns="" xmlns:a16="http://schemas.microsoft.com/office/drawing/2014/main" id="{6BD09781-7DB5-428F-96C3-89E03A6B1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0"/>
            <a:ext cx="3851275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عنصر نائب للمحتوى 2">
            <a:extLst>
              <a:ext uri="{FF2B5EF4-FFF2-40B4-BE49-F238E27FC236}">
                <a16:creationId xmlns="" xmlns:a16="http://schemas.microsoft.com/office/drawing/2014/main" id="{0A02CE97-F536-4D8A-9219-BCE1B9F52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rtl="0" eaLnBrk="1" hangingPunct="1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4400" b="1" u="sng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Objectives :</a:t>
            </a:r>
            <a:endParaRPr lang="en-US" sz="4400" u="sng" dirty="0">
              <a:solidFill>
                <a:schemeClr val="accent1">
                  <a:lumMod val="75000"/>
                </a:schemeClr>
              </a:solidFill>
              <a:cs typeface="Arial" charset="0"/>
            </a:endParaRPr>
          </a:p>
          <a:p>
            <a:pPr algn="just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3600" b="1" dirty="0">
                <a:cs typeface="Arial" charset="0"/>
              </a:rPr>
              <a:t>To determined the platelate count of the provided </a:t>
            </a:r>
            <a:r>
              <a:rPr lang="en-US" sz="3600" b="1">
                <a:cs typeface="Arial" charset="0"/>
              </a:rPr>
              <a:t>sample.</a:t>
            </a:r>
          </a:p>
          <a:p>
            <a:pPr algn="just" rtl="0" eaLnBrk="1" hangingPunct="1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3600" b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Normal value in some animales</a:t>
            </a:r>
          </a:p>
          <a:p>
            <a:pPr algn="just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3600" b="1">
                <a:cs typeface="Arial" charset="0"/>
              </a:rPr>
              <a:t>300,000-600,000 µL goat</a:t>
            </a:r>
          </a:p>
          <a:p>
            <a:pPr algn="just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3600" b="1">
                <a:cs typeface="Arial" charset="0"/>
              </a:rPr>
              <a:t>250,000-750,000 µL sheep</a:t>
            </a:r>
          </a:p>
          <a:p>
            <a:pPr algn="just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3600" b="1">
                <a:cs typeface="Arial" charset="0"/>
              </a:rPr>
              <a:t>100,000-600,000 µL horse</a:t>
            </a:r>
          </a:p>
          <a:p>
            <a:pPr algn="just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3600" b="1">
                <a:cs typeface="Arial" charset="0"/>
              </a:rPr>
              <a:t>100,000-800,000 µL cow</a:t>
            </a:r>
          </a:p>
          <a:p>
            <a:pPr algn="just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endParaRPr lang="en-US" sz="36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عنصر نائب للمحتوى 2">
            <a:extLst>
              <a:ext uri="{FF2B5EF4-FFF2-40B4-BE49-F238E27FC236}">
                <a16:creationId xmlns="" xmlns:a16="http://schemas.microsoft.com/office/drawing/2014/main" id="{E5BCFC77-38E5-48CA-80AC-8465D779F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5003800" cy="6858000"/>
          </a:xfrm>
        </p:spPr>
        <p:txBody>
          <a:bodyPr/>
          <a:lstStyle/>
          <a:p>
            <a:pPr algn="just" rtl="0" eaLnBrk="1" hangingPunct="1">
              <a:lnSpc>
                <a:spcPct val="120000"/>
              </a:lnSpc>
              <a:buFont typeface="Wingdings" pitchFamily="2" charset="2"/>
              <a:buChar char="q"/>
              <a:defRPr/>
            </a:pP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Procedure  \ Materials needed:</a:t>
            </a:r>
            <a:endParaRPr lang="en-US" sz="2400" u="sng" dirty="0">
              <a:solidFill>
                <a:schemeClr val="accent1">
                  <a:lumMod val="75000"/>
                </a:schemeClr>
              </a:solidFill>
              <a:cs typeface="Arial" charset="0"/>
            </a:endParaRP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2400" b="1" dirty="0">
                <a:cs typeface="Arial" charset="0"/>
              </a:rPr>
              <a:t>Whole fresh blood.   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RBC  Pipette.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7030A0"/>
                </a:solidFill>
                <a:cs typeface="Arial" charset="0"/>
              </a:rPr>
              <a:t>Ammonium oxalate 1%, in                a distilled water.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B0F0"/>
                </a:solidFill>
                <a:cs typeface="Arial" charset="0"/>
              </a:rPr>
              <a:t>Hemacytometer  chamber.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 Microscope.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cs typeface="Arial" charset="0"/>
              </a:rPr>
              <a:t>Petridish.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Pipette rotator.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cs typeface="Arial" charset="0"/>
              </a:rPr>
              <a:t>Filter paper.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cs typeface="Arial" charset="0"/>
              </a:rPr>
              <a:t>Alcohol.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2400" b="1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ar-SA" sz="2400" b="1" dirty="0"/>
          </a:p>
        </p:txBody>
      </p:sp>
      <p:pic>
        <p:nvPicPr>
          <p:cNvPr id="5123" name="rg_hi" descr="http://t3.gstatic.com/images?q=tbn:ANd9GcSV6Nh0ptd1mWRn8GVSb1a9ATNS1o0Q8u9INxkg-CnINASeeS-4RQ">
            <a:extLst>
              <a:ext uri="{FF2B5EF4-FFF2-40B4-BE49-F238E27FC236}">
                <a16:creationId xmlns="" xmlns:a16="http://schemas.microsoft.com/office/drawing/2014/main" id="{785E8902-2F06-4DE5-8451-43FCADEDF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0"/>
            <a:ext cx="3995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6CF3CCDA-EFAC-438B-9592-5B625F06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HEMACYTOMETER CHAMBER</a:t>
            </a:r>
          </a:p>
        </p:txBody>
      </p:sp>
      <p:pic>
        <p:nvPicPr>
          <p:cNvPr id="6147" name="Picture 2" descr="C:\Users\AL KAMARAIN\Desktop\neubauer-chamber-hemocytmeter-improved-neubauer-chamber-improved-hemocytometer-improved-markings-in-hemocytometer-768x314.jpg">
            <a:extLst>
              <a:ext uri="{FF2B5EF4-FFF2-40B4-BE49-F238E27FC236}">
                <a16:creationId xmlns="" xmlns:a16="http://schemas.microsoft.com/office/drawing/2014/main" id="{E363C85A-B086-4E66-8E16-3343DF82B5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2366963"/>
            <a:ext cx="7315200" cy="299085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353FDE87-AAE8-466D-8097-9E061E562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5795963" cy="6858000"/>
          </a:xfrm>
        </p:spPr>
        <p:txBody>
          <a:bodyPr rtlCol="1">
            <a:normAutofit fontScale="47500" lnSpcReduction="20000"/>
          </a:bodyPr>
          <a:lstStyle/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6700" b="1" dirty="0">
                <a:solidFill>
                  <a:schemeClr val="accent1">
                    <a:lumMod val="75000"/>
                  </a:schemeClr>
                </a:solidFill>
              </a:rPr>
              <a:t>Procedure:</a:t>
            </a:r>
            <a:endParaRPr lang="en-US" sz="5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 rtl="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5100" b="1" dirty="0">
                <a:solidFill>
                  <a:srgbClr val="7030A0"/>
                </a:solidFill>
              </a:rPr>
              <a:t>Using  RBC Pipette with drawn blood to exactly 0.5 mark; then dilute to 101 mark with ammonium oxalate(dilution  1:200).</a:t>
            </a:r>
          </a:p>
          <a:p>
            <a:pPr algn="just" rtl="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5100" b="1" dirty="0">
                <a:solidFill>
                  <a:srgbClr val="00B050"/>
                </a:solidFill>
              </a:rPr>
              <a:t>Place the pipette on a pipette rotator for 10-15 minute to ensure complete haemolysis   of   RBC'S.</a:t>
            </a:r>
          </a:p>
          <a:p>
            <a:pPr algn="just" rtl="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5100" b="1" dirty="0">
                <a:solidFill>
                  <a:srgbClr val="002060"/>
                </a:solidFill>
              </a:rPr>
              <a:t>Discard the first five drops from the RBC pipette  and fill  besides  of the haemocytometer.</a:t>
            </a:r>
          </a:p>
        </p:txBody>
      </p:sp>
      <p:pic>
        <p:nvPicPr>
          <p:cNvPr id="7171" name="Picture 3">
            <a:extLst>
              <a:ext uri="{FF2B5EF4-FFF2-40B4-BE49-F238E27FC236}">
                <a16:creationId xmlns="" xmlns:a16="http://schemas.microsoft.com/office/drawing/2014/main" id="{3F73AD7B-ADB8-4D4E-941D-B3A96D615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65625"/>
            <a:ext cx="32766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="" xmlns:a16="http://schemas.microsoft.com/office/drawing/2014/main" id="{945C9EB5-5F1D-460F-9A19-D042B19C0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5" y="0"/>
            <a:ext cx="327977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D:\Neubauer_improved_with_cells.jpg">
            <a:extLst>
              <a:ext uri="{FF2B5EF4-FFF2-40B4-BE49-F238E27FC236}">
                <a16:creationId xmlns="" xmlns:a16="http://schemas.microsoft.com/office/drawing/2014/main" id="{9A99F595-79F2-4B79-8DF9-D475403DE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20938"/>
            <a:ext cx="32766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B0604F1E-A3BE-4635-8A41-88A0A3141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5795963" cy="6858000"/>
          </a:xfrm>
        </p:spPr>
        <p:txBody>
          <a:bodyPr rtlCol="1">
            <a:normAutofit fontScale="85000" lnSpcReduction="10000"/>
          </a:bodyPr>
          <a:lstStyle/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</a:rPr>
              <a:t>Placed the  haemocytometer in a moist   petridish; and leave it for 20-30 min.(this allow the platelate  to settle and prevents evaporation of fluid).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/>
              <a:t>Put the haemocytometer on microscope and exam. Under power 10x.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>
                <a:solidFill>
                  <a:srgbClr val="7030A0"/>
                </a:solidFill>
              </a:rPr>
              <a:t>Then change the exam. to power 40x; the plat. appears round or oval bodies with alight purplish sheen( fine process may be seen).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/>
              <a:t>The platelate are counted in the central big square  (which contain 25 small </a:t>
            </a:r>
            <a:r>
              <a:rPr lang="en-US" sz="2400" b="1" dirty="0" err="1"/>
              <a:t>squars</a:t>
            </a:r>
            <a:r>
              <a:rPr lang="en-US" sz="2400" b="1" dirty="0">
                <a:solidFill>
                  <a:srgbClr val="00B0F0"/>
                </a:solidFill>
              </a:rPr>
              <a:t>).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</a:rPr>
              <a:t>Counting the no. of plat. in both sides of chamber;  add two count to other and determined the average number of  platelets  counted</a:t>
            </a:r>
            <a:r>
              <a:rPr lang="en-US" sz="2400" b="1" dirty="0">
                <a:solidFill>
                  <a:srgbClr val="00B050"/>
                </a:solidFill>
              </a:rPr>
              <a:t>.</a:t>
            </a:r>
          </a:p>
          <a:p>
            <a:pPr algn="just" rtl="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ar-SA" sz="2400" b="1" dirty="0"/>
          </a:p>
        </p:txBody>
      </p:sp>
      <p:pic>
        <p:nvPicPr>
          <p:cNvPr id="8195" name="Picture 4">
            <a:extLst>
              <a:ext uri="{FF2B5EF4-FFF2-40B4-BE49-F238E27FC236}">
                <a16:creationId xmlns="" xmlns:a16="http://schemas.microsoft.com/office/drawing/2014/main" id="{4CC456A1-E3BC-4773-8207-6D31C6B4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11575"/>
            <a:ext cx="32766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5" descr="C:\Users\AL KAMARAIN\Desktop\rulings-in-neubauer-chamber-for-platelets-neubauer-chamber-rulings-in-hemocytometer-for-platelets-hemocytometer.jpg">
            <a:extLst>
              <a:ext uri="{FF2B5EF4-FFF2-40B4-BE49-F238E27FC236}">
                <a16:creationId xmlns="" xmlns:a16="http://schemas.microsoft.com/office/drawing/2014/main" id="{4A1FF82C-ABDF-4A7B-BE9C-85264C335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0"/>
            <a:ext cx="3203575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صر نائب للمحتوى 2">
            <a:extLst>
              <a:ext uri="{FF2B5EF4-FFF2-40B4-BE49-F238E27FC236}">
                <a16:creationId xmlns="" xmlns:a16="http://schemas.microsoft.com/office/drawing/2014/main" id="{8FE1D084-678C-42EA-8B14-B41FF0205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CALCULATIONS: </a:t>
            </a:r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cs typeface="Arial" charset="0"/>
              </a:rPr>
              <a:t>platelets\ c.mm  =  N  X dilution \volume.</a:t>
            </a:r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cs typeface="Arial" charset="0"/>
              </a:rPr>
              <a:t>Dilution :   1:200</a:t>
            </a:r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Volume:  the volume of diluted blood used, which is areas (1mm</a:t>
            </a:r>
            <a:r>
              <a:rPr lang="en-US" sz="2400" b="1" baseline="30000" dirty="0">
                <a:solidFill>
                  <a:srgbClr val="C00000"/>
                </a:solidFill>
                <a:cs typeface="Arial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 )x depth(0.1mm)  which equals to  =  0.1   c.mm. </a:t>
            </a:r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PLTcount=N (25)</a:t>
            </a:r>
            <a:r>
              <a:rPr lang="ar-IQ" sz="2400" b="1" dirty="0">
                <a:solidFill>
                  <a:srgbClr val="C00000"/>
                </a:solidFill>
              </a:rPr>
              <a:t>×</a:t>
            </a: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1000 </a:t>
            </a:r>
            <a:r>
              <a:rPr lang="ar-IQ" sz="2400" b="1" dirty="0">
                <a:solidFill>
                  <a:srgbClr val="C00000"/>
                </a:solidFill>
              </a:rPr>
              <a:t>/</a:t>
            </a: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mm3</a:t>
            </a:r>
          </a:p>
        </p:txBody>
      </p:sp>
      <p:pic>
        <p:nvPicPr>
          <p:cNvPr id="9219" name="Picture 3" descr="C:\Users\AL KAMARAIN\Desktop\Platelets-blood-smear-stained-by-giemsa-staining-showing-platelets-stained-platelets-total-platelet-count-using-hemocytometer-total-platelet-count-using-neubauer-chamber-768x576.jpg">
            <a:extLst>
              <a:ext uri="{FF2B5EF4-FFF2-40B4-BE49-F238E27FC236}">
                <a16:creationId xmlns="" xmlns:a16="http://schemas.microsoft.com/office/drawing/2014/main" id="{F56A28EC-4164-4D4B-B201-661FBA5C8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0"/>
            <a:ext cx="3348037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عنصر نائب للمحتوى 2">
            <a:extLst>
              <a:ext uri="{FF2B5EF4-FFF2-40B4-BE49-F238E27FC236}">
                <a16:creationId xmlns="" xmlns:a16="http://schemas.microsoft.com/office/drawing/2014/main" id="{243A6460-F319-417C-83E6-42C80CE98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5148263" cy="6858000"/>
          </a:xfrm>
        </p:spPr>
        <p:txBody>
          <a:bodyPr/>
          <a:lstStyle/>
          <a:p>
            <a:pPr algn="just" rtl="0" eaLnBrk="1" hangingPunct="1">
              <a:buFont typeface="Wingdings" pitchFamily="2" charset="2"/>
              <a:buChar char="q"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 Interpretation of Results: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3600" dirty="0">
                <a:solidFill>
                  <a:srgbClr val="7030A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cs typeface="Arial" charset="0"/>
              </a:rPr>
              <a:t>Thrombocytopenia:Platelet  counts below normal:</a:t>
            </a:r>
          </a:p>
          <a:p>
            <a:pPr algn="just" rtl="0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00B050"/>
                </a:solidFill>
                <a:cs typeface="Arial" charset="0"/>
              </a:rPr>
              <a:t>A plastic anemia.</a:t>
            </a:r>
          </a:p>
          <a:p>
            <a:pPr algn="just" rtl="0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002060"/>
                </a:solidFill>
                <a:cs typeface="Arial" charset="0"/>
              </a:rPr>
              <a:t>Pernicious anemia.</a:t>
            </a:r>
          </a:p>
          <a:p>
            <a:pPr algn="just" rtl="0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800" b="1" dirty="0">
                <a:solidFill>
                  <a:srgbClr val="C00000"/>
                </a:solidFill>
                <a:cs typeface="Arial" charset="0"/>
              </a:rPr>
              <a:t>Acute  leukemia's.</a:t>
            </a:r>
          </a:p>
          <a:p>
            <a:pPr algn="l" rtl="0"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2800" b="1" dirty="0">
                <a:cs typeface="Arial" charset="0"/>
              </a:rPr>
              <a:t>Idiopathic thrombocytopenic purpura. </a:t>
            </a:r>
            <a:endParaRPr lang="ar-SA" sz="2800" b="1" dirty="0"/>
          </a:p>
        </p:txBody>
      </p:sp>
      <p:pic>
        <p:nvPicPr>
          <p:cNvPr id="10243" name="rg_hi" descr="http://t3.gstatic.com/images?q=tbn:ANd9GcQobXrokN7n3TmtwRtosR7h7af1-qJA_HmftfMRwZNa3JjxVaIHjA">
            <a:extLst>
              <a:ext uri="{FF2B5EF4-FFF2-40B4-BE49-F238E27FC236}">
                <a16:creationId xmlns="" xmlns:a16="http://schemas.microsoft.com/office/drawing/2014/main" id="{C474604A-3748-4EAE-A190-45F6D4E4D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0"/>
            <a:ext cx="3995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411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سمة Office</vt:lpstr>
      <vt:lpstr>Platelet  Counts  </vt:lpstr>
      <vt:lpstr>PowerPoint Presentation</vt:lpstr>
      <vt:lpstr>PowerPoint Presentation</vt:lpstr>
      <vt:lpstr>PowerPoint Presentation</vt:lpstr>
      <vt:lpstr>HEMACYTOMETER CHAMBER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Platelet Counts  د.محمد عيسى السبعاوي ماجستير فسلجة طبية</dc:title>
  <dc:creator>pc</dc:creator>
  <cp:lastModifiedBy>PC Harith</cp:lastModifiedBy>
  <cp:revision>45</cp:revision>
  <dcterms:created xsi:type="dcterms:W3CDTF">2012-09-27T06:15:39Z</dcterms:created>
  <dcterms:modified xsi:type="dcterms:W3CDTF">2024-05-09T07:59:27Z</dcterms:modified>
</cp:coreProperties>
</file>